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91" r:id="rId2"/>
    <p:sldId id="435" r:id="rId3"/>
    <p:sldId id="430" r:id="rId4"/>
    <p:sldId id="438" r:id="rId5"/>
    <p:sldId id="440" r:id="rId6"/>
    <p:sldId id="441" r:id="rId7"/>
    <p:sldId id="447" r:id="rId8"/>
    <p:sldId id="448" r:id="rId9"/>
    <p:sldId id="449" r:id="rId10"/>
    <p:sldId id="442" r:id="rId11"/>
    <p:sldId id="451" r:id="rId12"/>
    <p:sldId id="452" r:id="rId13"/>
    <p:sldId id="450" r:id="rId14"/>
    <p:sldId id="453" r:id="rId15"/>
    <p:sldId id="454" r:id="rId16"/>
    <p:sldId id="455" r:id="rId17"/>
    <p:sldId id="457" r:id="rId18"/>
    <p:sldId id="456" r:id="rId19"/>
    <p:sldId id="458" r:id="rId20"/>
    <p:sldId id="459" r:id="rId21"/>
    <p:sldId id="460" r:id="rId22"/>
    <p:sldId id="461" r:id="rId23"/>
    <p:sldId id="462" r:id="rId24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27"/>
    </p:embeddedFont>
    <p:embeddedFont>
      <p:font typeface="Constantia" panose="02030602050306030303" pitchFamily="18" charset="0"/>
      <p:regular r:id="rId28"/>
      <p:bold r:id="rId29"/>
      <p:italic r:id="rId30"/>
      <p:boldItalic r:id="rId31"/>
    </p:embeddedFont>
    <p:embeddedFont>
      <p:font typeface="Wingdings 2" panose="05020102010507070707" pitchFamily="18" charset="2"/>
      <p:regular r:id="rId32"/>
    </p:embeddedFont>
    <p:embeddedFont>
      <p:font typeface="Source Sans Pro" panose="020B0503030403020204" pitchFamily="34" charset="0"/>
      <p:regular r:id="rId33"/>
      <p:bold r:id="rId34"/>
      <p:italic r:id="rId35"/>
      <p:boldItalic r:id="rId36"/>
    </p:embeddedFont>
    <p:embeddedFont>
      <p:font typeface="Lucida Console" panose="020B0609040504020204" pitchFamily="49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00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0" autoAdjust="0"/>
    <p:restoredTop sz="94632" autoAdjust="0"/>
  </p:normalViewPr>
  <p:slideViewPr>
    <p:cSldViewPr>
      <p:cViewPr varScale="1">
        <p:scale>
          <a:sx n="109" d="100"/>
          <a:sy n="109" d="100"/>
        </p:scale>
        <p:origin x="19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EF7AE-0C30-4EA7-B74D-470A9C33048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01582-F5A8-41ED-8946-57B4D8BFA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61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0618E-1193-4D7D-8DDC-CC55F7CAEA60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2DEFD-3730-4175-8706-350099C5F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69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2DEFD-3730-4175-8706-350099C5F1D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3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15220D-0BB5-4C71-B862-812B075D02FE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String matching 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652" y="3352800"/>
            <a:ext cx="7854696" cy="1752600"/>
          </a:xfrm>
        </p:spPr>
        <p:txBody>
          <a:bodyPr/>
          <a:lstStyle/>
          <a:p>
            <a:r>
              <a:rPr lang="en-US" dirty="0" smtClean="0"/>
              <a:t>Boyer-Moore Algorithm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Character F-n</a:t>
            </a:r>
            <a:r>
              <a:rPr lang="lv-LV" dirty="0" smtClean="0"/>
              <a:t> Pseudocode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b="1" u="sng" dirty="0">
                <a:latin typeface="+mj-lt"/>
              </a:rPr>
              <a:t>Bad_Character_Table(P)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1</a:t>
            </a:r>
            <a:r>
              <a:rPr lang="lv-LV" dirty="0">
                <a:latin typeface="+mj-lt"/>
              </a:rPr>
              <a:t>	for j=0 to m−1 do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2</a:t>
            </a:r>
            <a:r>
              <a:rPr lang="lv-LV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λ[</a:t>
            </a:r>
            <a:r>
              <a:rPr lang="lv-LV" dirty="0">
                <a:latin typeface="+mj-lt"/>
              </a:rPr>
              <a:t>P[j]]=j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3</a:t>
            </a:r>
            <a:r>
              <a:rPr lang="lv-LV" dirty="0">
                <a:latin typeface="+mj-lt"/>
              </a:rPr>
              <a:t>	return </a:t>
            </a:r>
            <a:r>
              <a:rPr lang="el-GR" dirty="0" smtClean="0">
                <a:latin typeface="+mj-lt"/>
              </a:rPr>
              <a:t>λ</a:t>
            </a:r>
            <a:endParaRPr lang="el-G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49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 for Good Suffix Rule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Good Suffix function</a:t>
            </a:r>
            <a:r>
              <a:rPr lang="lv-LV" dirty="0" smtClean="0"/>
              <a:t> </a:t>
            </a:r>
            <a:r>
              <a:rPr lang="el-GR" dirty="0"/>
              <a:t>γ[</a:t>
            </a:r>
            <a:r>
              <a:rPr lang="lv-LV" dirty="0"/>
              <a:t>i</a:t>
            </a:r>
            <a:r>
              <a:rPr lang="lv-LV" dirty="0" smtClean="0"/>
              <a:t>]</a:t>
            </a:r>
            <a:r>
              <a:rPr lang="en-US" dirty="0" smtClean="0"/>
              <a:t> is defined for numbers from 0 to m. </a:t>
            </a:r>
            <a:r>
              <a:rPr lang="lv-LV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Intuition behind the Suffix Function: </a:t>
            </a:r>
            <a:br>
              <a:rPr lang="en-US" b="1" dirty="0" smtClean="0"/>
            </a:br>
            <a:r>
              <a:rPr lang="en-US" dirty="0" smtClean="0"/>
              <a:t>The value </a:t>
            </a:r>
            <a:r>
              <a:rPr lang="el-GR" dirty="0"/>
              <a:t>γ[</a:t>
            </a:r>
            <a:r>
              <a:rPr lang="lv-LV" dirty="0"/>
              <a:t>i</a:t>
            </a:r>
            <a:r>
              <a:rPr lang="lv-LV" dirty="0" smtClean="0"/>
              <a:t>]</a:t>
            </a:r>
            <a:r>
              <a:rPr lang="en-US" dirty="0" smtClean="0"/>
              <a:t> is set as follows: </a:t>
            </a:r>
            <a:br>
              <a:rPr lang="en-US" dirty="0" smtClean="0"/>
            </a:br>
            <a:r>
              <a:rPr lang="en-US" dirty="0" smtClean="0"/>
              <a:t>If</a:t>
            </a:r>
            <a:r>
              <a:rPr lang="lv-LV" dirty="0" smtClean="0"/>
              <a:t> </a:t>
            </a:r>
            <a:r>
              <a:rPr lang="lv-LV" dirty="0"/>
              <a:t>P[i]…P[m−1] </a:t>
            </a:r>
            <a:r>
              <a:rPr lang="en-US" dirty="0" smtClean="0"/>
              <a:t>are respectively equal to some</a:t>
            </a:r>
            <a:r>
              <a:rPr lang="lv-LV" dirty="0" smtClean="0"/>
              <a:t> T[</a:t>
            </a:r>
            <a:r>
              <a:rPr lang="en-US" dirty="0" smtClean="0"/>
              <a:t>s</a:t>
            </a:r>
            <a:r>
              <a:rPr lang="lv-LV" dirty="0" smtClean="0"/>
              <a:t>+i</a:t>
            </a:r>
            <a:r>
              <a:rPr lang="lv-LV" dirty="0"/>
              <a:t>]…</a:t>
            </a:r>
            <a:r>
              <a:rPr lang="lv-LV" dirty="0" smtClean="0"/>
              <a:t>T[</a:t>
            </a:r>
            <a:r>
              <a:rPr lang="en-US" dirty="0" smtClean="0"/>
              <a:t>s</a:t>
            </a:r>
            <a:r>
              <a:rPr lang="lv-LV" dirty="0" smtClean="0"/>
              <a:t>+m</a:t>
            </a:r>
            <a:r>
              <a:rPr lang="lv-LV" dirty="0"/>
              <a:t>−1], </a:t>
            </a:r>
            <a:r>
              <a:rPr lang="en-US" dirty="0" smtClean="0"/>
              <a:t>but</a:t>
            </a:r>
            <a:r>
              <a:rPr lang="lv-LV" dirty="0" smtClean="0"/>
              <a:t> </a:t>
            </a:r>
            <a:r>
              <a:rPr lang="lv-LV" dirty="0"/>
              <a:t>P[i−1]≠T[k+i−1</a:t>
            </a:r>
            <a:r>
              <a:rPr lang="lv-LV" dirty="0" smtClean="0"/>
              <a:t>], </a:t>
            </a:r>
            <a:r>
              <a:rPr lang="en-US" dirty="0" smtClean="0"/>
              <a:t>then</a:t>
            </a:r>
            <a:r>
              <a:rPr lang="lv-LV" dirty="0" smtClean="0"/>
              <a:t> </a:t>
            </a:r>
            <a:r>
              <a:rPr lang="el-GR" dirty="0"/>
              <a:t>γ[</a:t>
            </a:r>
            <a:r>
              <a:rPr lang="lv-LV" dirty="0"/>
              <a:t>i] </a:t>
            </a:r>
            <a:r>
              <a:rPr lang="en-US" dirty="0" smtClean="0"/>
              <a:t>is the smallest</a:t>
            </a:r>
            <a:r>
              <a:rPr lang="lv-LV" dirty="0" smtClean="0"/>
              <a:t> </a:t>
            </a:r>
            <a:r>
              <a:rPr lang="en-US" dirty="0" smtClean="0"/>
              <a:t>increment to the offset</a:t>
            </a:r>
            <a:r>
              <a:rPr lang="lv-LV" dirty="0" smtClean="0"/>
              <a:t> </a:t>
            </a:r>
            <a:r>
              <a:rPr lang="lv-LV" dirty="0"/>
              <a:t>j, </a:t>
            </a:r>
            <a:r>
              <a:rPr lang="en-US" dirty="0" smtClean="0"/>
              <a:t>that could lead to a next successful match</a:t>
            </a:r>
            <a:r>
              <a:rPr lang="lv-LV" dirty="0" smtClean="0"/>
              <a:t>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9155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Formal Definition (just in terms of pattern P)</a:t>
            </a:r>
            <a:endParaRPr lang="lv-LV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Mathematical </a:t>
                </a:r>
                <a:r>
                  <a:rPr lang="en-US" dirty="0" err="1" smtClean="0"/>
                  <a:t>Defintion</a:t>
                </a:r>
                <a:r>
                  <a:rPr lang="en-US" dirty="0" smtClean="0"/>
                  <a:t> of </a:t>
                </a:r>
                <a:r>
                  <a:rPr lang="el-GR" dirty="0"/>
                  <a:t>γ[</a:t>
                </a:r>
                <a:r>
                  <a:rPr lang="lv-LV" dirty="0"/>
                  <a:t>i</a:t>
                </a:r>
                <a:r>
                  <a:rPr lang="lv-LV" dirty="0" smtClean="0"/>
                  <a:t>]</a:t>
                </a:r>
                <a:r>
                  <a:rPr lang="en-US" dirty="0"/>
                  <a:t>:</a:t>
                </a:r>
                <a:endParaRPr lang="en-US" dirty="0" smtClean="0"/>
              </a:p>
              <a:p>
                <a:r>
                  <a:rPr lang="en-US" dirty="0" smtClean="0"/>
                  <a:t>If</a:t>
                </a:r>
                <a:r>
                  <a:rPr lang="lv-LV" dirty="0" smtClean="0"/>
                  <a:t> </a:t>
                </a:r>
                <a14:m>
                  <m:oMath xmlns:m="http://schemas.openxmlformats.org/officeDocument/2006/math">
                    <m:r>
                      <a:rPr lang="lv-LV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lv-LV" dirty="0"/>
                  <a:t>, </a:t>
                </a:r>
                <a:r>
                  <a:rPr lang="en-US" dirty="0" smtClean="0"/>
                  <a:t>then</a:t>
                </a:r>
                <a:r>
                  <a:rPr lang="lv-LV" dirty="0" smtClean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lv-LV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lv-LV" i="1" dirty="0">
                        <a:latin typeface="Cambria Math" panose="02040503050406030204" pitchFamily="18" charset="0"/>
                      </a:rPr>
                      <m:t>]=1</m:t>
                    </m:r>
                  </m:oMath>
                </a14:m>
                <a:r>
                  <a:rPr lang="lv-LV" dirty="0" smtClean="0"/>
                  <a:t>.</a:t>
                </a:r>
                <a:endParaRPr lang="en-US" dirty="0" smtClean="0"/>
              </a:p>
              <a:p>
                <a:r>
                  <a:rPr lang="en-US" dirty="0" smtClean="0"/>
                  <a:t>If</a:t>
                </a:r>
                <a:r>
                  <a:rPr lang="lv-LV" dirty="0" smtClean="0"/>
                  <a:t> </a:t>
                </a:r>
                <a14:m>
                  <m:oMath xmlns:m="http://schemas.openxmlformats.org/officeDocument/2006/math">
                    <m:r>
                      <a:rPr lang="lv-LV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lv-LV" dirty="0"/>
                  <a:t>, </a:t>
                </a:r>
                <a:r>
                  <a:rPr lang="en-US" dirty="0" smtClean="0"/>
                  <a:t>then</a:t>
                </a:r>
                <a:r>
                  <a:rPr lang="lv-LV" dirty="0" smtClean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lv-LV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lv-LV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lv-LV" dirty="0"/>
                  <a:t> </a:t>
                </a:r>
                <a:r>
                  <a:rPr lang="en-US" dirty="0" smtClean="0"/>
                  <a:t>is the smallest</a:t>
                </a:r>
                <a:r>
                  <a:rPr lang="lv-LV" dirty="0" smtClean="0"/>
                  <a:t> </a:t>
                </a:r>
                <a14:m>
                  <m:oMath xmlns:m="http://schemas.openxmlformats.org/officeDocument/2006/math">
                    <m:r>
                      <a:rPr lang="lv-LV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lv-LV" dirty="0"/>
                  <a:t>, </a:t>
                </a:r>
                <a:r>
                  <a:rPr lang="en-US" dirty="0" smtClean="0"/>
                  <a:t>having one of the following properties</a:t>
                </a:r>
                <a:r>
                  <a:rPr lang="lv-LV" dirty="0" smtClean="0"/>
                  <a:t>: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lv-LV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lv-LV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lv-LV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lv-LV" dirty="0"/>
                  <a:t> </a:t>
                </a:r>
                <a:r>
                  <a:rPr lang="en-US" dirty="0" smtClean="0"/>
                  <a:t>and</a:t>
                </a:r>
                <a:r>
                  <a:rPr lang="lv-LV" dirty="0" smtClean="0"/>
                  <a:t> </a:t>
                </a:r>
                <a14:m>
                  <m:oMath xmlns:m="http://schemas.openxmlformats.org/officeDocument/2006/math">
                    <m:r>
                      <a:rPr lang="lv-LV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]…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lv-LV" dirty="0"/>
                  <a:t> </a:t>
                </a:r>
                <a:r>
                  <a:rPr lang="en-US" dirty="0" smtClean="0"/>
                  <a:t>are respectively equal to</a:t>
                </a:r>
                <a:r>
                  <a:rPr lang="lv-LV" dirty="0" smtClean="0"/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lv-LV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]…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lv-LV" dirty="0"/>
                  <a:t>;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lv-LV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lv-LV" dirty="0"/>
                  <a:t> </a:t>
                </a:r>
                <a:r>
                  <a:rPr lang="en-US" dirty="0" smtClean="0"/>
                  <a:t>and</a:t>
                </a:r>
                <a:r>
                  <a:rPr lang="lv-LV" dirty="0" smtClean="0"/>
                  <a:t> </a:t>
                </a:r>
                <a14:m>
                  <m:oMath xmlns:m="http://schemas.openxmlformats.org/officeDocument/2006/math">
                    <m:r>
                      <a:rPr lang="lv-LV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]…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lv-LV" dirty="0"/>
                  <a:t> </a:t>
                </a:r>
                <a:r>
                  <a:rPr lang="en-US" dirty="0" smtClean="0"/>
                  <a:t>are</a:t>
                </a:r>
                <a:r>
                  <a:rPr lang="lv-LV" dirty="0" smtClean="0"/>
                  <a:t> </a:t>
                </a:r>
                <a:r>
                  <a:rPr lang="en-US" dirty="0" smtClean="0"/>
                  <a:t>respectively equal to</a:t>
                </a:r>
                <a:r>
                  <a:rPr lang="lv-LV" dirty="0" smtClean="0"/>
                  <a:t> </a:t>
                </a:r>
                <a14:m>
                  <m:oMath xmlns:m="http://schemas.openxmlformats.org/officeDocument/2006/math">
                    <m:r>
                      <a:rPr lang="lv-LV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[0]…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lv-LV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If no such</a:t>
                </a:r>
                <a:r>
                  <a:rPr lang="lv-LV" dirty="0" smtClean="0"/>
                  <a:t> </a:t>
                </a:r>
                <a14:m>
                  <m:oMath xmlns:m="http://schemas.openxmlformats.org/officeDocument/2006/math">
                    <m:r>
                      <a:rPr lang="lv-LV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lv-LV" dirty="0"/>
                  <a:t> </a:t>
                </a:r>
                <a:r>
                  <a:rPr lang="en-US" dirty="0" smtClean="0"/>
                  <a:t>exists</a:t>
                </a:r>
                <a:r>
                  <a:rPr lang="lv-LV" dirty="0" smtClean="0"/>
                  <a:t>, </a:t>
                </a:r>
                <a:r>
                  <a:rPr lang="en-US" dirty="0" smtClean="0"/>
                  <a:t>then set</a:t>
                </a:r>
                <a:r>
                  <a:rPr lang="lv-LV" dirty="0" smtClean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begChr m:val="["/>
                        <m:endChr m:val="]"/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lv-LV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lv-LV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lv-LV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lv-LV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250"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6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Suffix Pseudocode</a:t>
            </a:r>
            <a:endParaRPr lang="lv-LV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lv-LV" b="1" u="sng" dirty="0">
                    <a:latin typeface="+mj-lt"/>
                  </a:rPr>
                  <a:t>Good_Suffix_Table(P</a:t>
                </a:r>
                <a:r>
                  <a:rPr lang="lv-LV" b="1" u="sng" dirty="0" smtClean="0">
                    <a:latin typeface="+mj-lt"/>
                  </a:rPr>
                  <a:t>)</a:t>
                </a:r>
                <a:r>
                  <a:rPr lang="en-US" b="1" u="sng" dirty="0" smtClean="0">
                    <a:latin typeface="+mj-lt"/>
                  </a:rPr>
                  <a:t>: </a:t>
                </a:r>
                <a:endParaRPr lang="lv-LV" b="1" u="sng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lv-LV" dirty="0">
                    <a:latin typeface="+mj-lt"/>
                  </a:rPr>
                  <a:t>1	</a:t>
                </a:r>
                <a:r>
                  <a:rPr lang="el-GR" dirty="0">
                    <a:latin typeface="+mj-lt"/>
                  </a:rPr>
                  <a:t>π=</a:t>
                </a:r>
                <a:r>
                  <a:rPr lang="lv-LV" dirty="0">
                    <a:latin typeface="+mj-lt"/>
                  </a:rPr>
                  <a:t>Compute_Prefix_Function(P)</a:t>
                </a:r>
              </a:p>
              <a:p>
                <a:pPr marL="0" indent="0">
                  <a:buNone/>
                </a:pPr>
                <a:r>
                  <a:rPr lang="lv-LV" dirty="0">
                    <a:latin typeface="+mj-lt"/>
                  </a:rPr>
                  <a:t>2	P′=reverse(P)</a:t>
                </a:r>
              </a:p>
              <a:p>
                <a:pPr marL="0" indent="0">
                  <a:buNone/>
                </a:pPr>
                <a:r>
                  <a:rPr lang="lv-LV" dirty="0">
                    <a:latin typeface="+mj-lt"/>
                  </a:rPr>
                  <a:t>3	</a:t>
                </a:r>
                <a:r>
                  <a:rPr lang="el-GR" dirty="0">
                    <a:latin typeface="+mj-lt"/>
                  </a:rPr>
                  <a:t>π′=</a:t>
                </a:r>
                <a:r>
                  <a:rPr lang="lv-LV" dirty="0">
                    <a:latin typeface="+mj-lt"/>
                  </a:rPr>
                  <a:t>Compute_Prefix_Function(P′)</a:t>
                </a:r>
              </a:p>
              <a:p>
                <a:pPr marL="0" indent="0">
                  <a:buNone/>
                </a:pPr>
                <a:r>
                  <a:rPr lang="lv-LV" dirty="0">
                    <a:latin typeface="+mj-lt"/>
                  </a:rPr>
                  <a:t>4	for </a:t>
                </a:r>
                <a14:m>
                  <m:oMath xmlns:m="http://schemas.openxmlformats.org/officeDocument/2006/math">
                    <m:r>
                      <a:rPr lang="lv-LV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lv-LV" dirty="0">
                    <a:latin typeface="+mj-lt"/>
                  </a:rPr>
                  <a:t> to </a:t>
                </a:r>
                <a14:m>
                  <m:oMath xmlns:m="http://schemas.openxmlformats.org/officeDocument/2006/math">
                    <m:r>
                      <a:rPr lang="lv-LV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lv-LV" dirty="0">
                    <a:latin typeface="+mj-lt"/>
                  </a:rPr>
                  <a:t> do</a:t>
                </a:r>
              </a:p>
              <a:p>
                <a:pPr marL="0" indent="0">
                  <a:buNone/>
                </a:pPr>
                <a:r>
                  <a:rPr lang="lv-LV" dirty="0">
                    <a:latin typeface="+mj-lt"/>
                  </a:rPr>
                  <a:t>5	</a:t>
                </a:r>
                <a:r>
                  <a:rPr lang="en-US" dirty="0" smtClean="0">
                    <a:latin typeface="+mj-lt"/>
                  </a:rPr>
                  <a:t>    </a:t>
                </a:r>
                <a:r>
                  <a:rPr lang="el-GR" dirty="0" smtClean="0">
                    <a:latin typeface="+mj-lt"/>
                  </a:rPr>
                  <a:t>γ[</a:t>
                </a:r>
                <a:r>
                  <a:rPr lang="lv-LV" dirty="0">
                    <a:latin typeface="+mj-lt"/>
                  </a:rPr>
                  <a:t>j]=m−</a:t>
                </a:r>
                <a:r>
                  <a:rPr lang="el-GR" dirty="0">
                    <a:latin typeface="+mj-lt"/>
                  </a:rPr>
                  <a:t>π[</a:t>
                </a:r>
                <a:r>
                  <a:rPr lang="lv-LV" dirty="0">
                    <a:latin typeface="+mj-lt"/>
                  </a:rPr>
                  <a:t>m]</a:t>
                </a:r>
              </a:p>
              <a:p>
                <a:pPr marL="0" indent="0">
                  <a:buNone/>
                </a:pPr>
                <a:r>
                  <a:rPr lang="lv-LV" dirty="0">
                    <a:latin typeface="+mj-lt"/>
                  </a:rPr>
                  <a:t>6	for </a:t>
                </a:r>
                <a14:m>
                  <m:oMath xmlns:m="http://schemas.openxmlformats.org/officeDocument/2006/math">
                    <m:r>
                      <a:rPr lang="lv-LV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lv-LV" dirty="0">
                    <a:latin typeface="+mj-lt"/>
                  </a:rPr>
                  <a:t> to </a:t>
                </a:r>
                <a14:m>
                  <m:oMath xmlns:m="http://schemas.openxmlformats.org/officeDocument/2006/math">
                    <m:r>
                      <a:rPr lang="lv-LV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lv-LV" dirty="0">
                    <a:latin typeface="+mj-lt"/>
                  </a:rPr>
                  <a:t> do</a:t>
                </a:r>
              </a:p>
              <a:p>
                <a:pPr marL="0" indent="0">
                  <a:buNone/>
                </a:pPr>
                <a:r>
                  <a:rPr lang="lv-LV" dirty="0">
                    <a:latin typeface="+mj-lt"/>
                  </a:rPr>
                  <a:t>7	</a:t>
                </a:r>
                <a:r>
                  <a:rPr lang="en-US" dirty="0" smtClean="0">
                    <a:latin typeface="+mj-lt"/>
                  </a:rPr>
                  <a:t>    </a:t>
                </a:r>
                <a14:m>
                  <m:oMath xmlns:m="http://schemas.openxmlformats.org/officeDocument/2006/math">
                    <m:r>
                      <a:rPr lang="lv-LV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′[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lv-LV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lv-LV" dirty="0" smtClean="0">
                    <a:latin typeface="+mj-lt"/>
                  </a:rPr>
                  <a:t>8	</a:t>
                </a:r>
                <a:r>
                  <a:rPr lang="en-US" dirty="0" smtClean="0">
                    <a:latin typeface="+mj-lt"/>
                  </a:rPr>
                  <a:t>   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m:rPr>
                        <m:sty m:val="p"/>
                      </m:rPr>
                      <a:rPr lang="lv-LV" i="1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],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′[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endParaRPr lang="lv-LV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lv-LV" dirty="0">
                    <a:latin typeface="+mj-lt"/>
                  </a:rPr>
                  <a:t>9	return </a:t>
                </a:r>
                <a:r>
                  <a:rPr lang="el-GR" dirty="0">
                    <a:latin typeface="+mj-lt"/>
                  </a:rPr>
                  <a:t>γ</a:t>
                </a:r>
                <a:endParaRPr lang="lv-LV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222" b="-3194"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3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 Algorithm Example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14698"/>
            <a:ext cx="5610225" cy="240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949335"/>
            <a:ext cx="402674" cy="523220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ucida Console" panose="020B0609040504020204" pitchFamily="49" charset="0"/>
              </a:rPr>
              <a:t>b</a:t>
            </a:r>
            <a:endParaRPr lang="lv-LV" sz="2800" dirty="0" smtClean="0">
              <a:latin typeface="Lucida Console" panose="020B06090405040202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916632"/>
            <a:ext cx="4295775" cy="1428750"/>
          </a:xfrm>
          <a:prstGeom prst="rect">
            <a:avLst/>
          </a:prstGeom>
        </p:spPr>
      </p:pic>
      <p:sp>
        <p:nvSpPr>
          <p:cNvPr id="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486400" y="5468406"/>
            <a:ext cx="176522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3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MathJax_Math-italic"/>
              </a:rPr>
              <a:t>P</a:t>
            </a:r>
            <a:r>
              <a:rPr kumimoji="0" lang="lv-LV" altLang="lv-LV" sz="3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MathJax_Main"/>
              </a:rPr>
              <a:t>=</a:t>
            </a:r>
            <a:r>
              <a:rPr kumimoji="0" lang="lv-LV" altLang="lv-LV" sz="3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MathJax_Typewriter"/>
              </a:rPr>
              <a:t>abcab</a:t>
            </a:r>
            <a:endParaRPr kumimoji="0" lang="lv-LV" altLang="lv-LV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Suffix Function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Reference #1: </a:t>
            </a:r>
            <a:r>
              <a:rPr lang="lv-LV" b="1" dirty="0" smtClean="0"/>
              <a:t>https</a:t>
            </a:r>
            <a:r>
              <a:rPr lang="lv-LV" b="1" dirty="0"/>
              <a:t>://www.geeksforgeeks.org/boyer-moore-algorithm-good-suffix-heuristic</a:t>
            </a:r>
            <a:r>
              <a:rPr lang="lv-LV" b="1" dirty="0" smtClean="0"/>
              <a:t>/</a:t>
            </a:r>
            <a:endParaRPr lang="en-US" b="1" dirty="0" smtClean="0"/>
          </a:p>
          <a:p>
            <a:r>
              <a:rPr lang="en-US" dirty="0" smtClean="0"/>
              <a:t>Pattern = CABAB</a:t>
            </a:r>
          </a:p>
          <a:p>
            <a:endParaRPr lang="en-US" dirty="0"/>
          </a:p>
          <a:p>
            <a:pPr marL="0" indent="0">
              <a:buNone/>
            </a:pPr>
            <a:endParaRPr lang="lv-LV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27667"/>
              </p:ext>
            </p:extLst>
          </p:nvPr>
        </p:nvGraphicFramePr>
        <p:xfrm>
          <a:off x="1066800" y="4130040"/>
          <a:ext cx="403860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3008046147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01989844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93119041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400407581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721683743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272382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0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1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2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3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4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5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579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C</a:t>
                      </a:r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296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5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latin typeface="+mj-lt"/>
                        </a:rPr>
                        <a:t>5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latin typeface="+mj-lt"/>
                        </a:rPr>
                        <a:t>5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2</a:t>
                      </a:r>
                      <a:endParaRPr lang="lv-LV" sz="32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latin typeface="+mj-lt"/>
                        </a:rPr>
                        <a:t>2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1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308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6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Case 1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Another </a:t>
            </a:r>
            <a:r>
              <a:rPr lang="en-US" b="1" dirty="0">
                <a:latin typeface="+mj-lt"/>
              </a:rPr>
              <a:t>occurrence of t in P matched with t in T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Pattern P might contain few more occurrences of </a:t>
            </a:r>
            <a:r>
              <a:rPr lang="en-US" b="1" dirty="0">
                <a:latin typeface="+mj-lt"/>
              </a:rPr>
              <a:t>t</a:t>
            </a:r>
            <a:r>
              <a:rPr lang="en-US" dirty="0">
                <a:latin typeface="+mj-lt"/>
              </a:rPr>
              <a:t>. In such case, we will try to shift the pattern to align that occurrence with t in text T.</a:t>
            </a:r>
            <a:endParaRPr lang="lv-LV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63533"/>
            <a:ext cx="7265194" cy="319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Suffix Function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Reference #1: </a:t>
            </a:r>
            <a:r>
              <a:rPr lang="lv-LV" b="1" dirty="0" smtClean="0"/>
              <a:t>https</a:t>
            </a:r>
            <a:r>
              <a:rPr lang="lv-LV" b="1" dirty="0"/>
              <a:t>://www.geeksforgeeks.org/boyer-moore-algorithm-good-suffix-heuristic</a:t>
            </a:r>
            <a:r>
              <a:rPr lang="lv-LV" b="1" dirty="0" smtClean="0"/>
              <a:t>/</a:t>
            </a:r>
            <a:endParaRPr lang="en-US" b="1" dirty="0" smtClean="0"/>
          </a:p>
          <a:p>
            <a:r>
              <a:rPr lang="en-US" dirty="0" smtClean="0"/>
              <a:t>Pattern = A</a:t>
            </a:r>
            <a:r>
              <a:rPr lang="lv-LV" dirty="0"/>
              <a:t>B</a:t>
            </a:r>
            <a:r>
              <a:rPr lang="en-US" dirty="0" smtClean="0"/>
              <a:t>BAB</a:t>
            </a:r>
          </a:p>
          <a:p>
            <a:endParaRPr lang="en-US" dirty="0"/>
          </a:p>
          <a:p>
            <a:pPr marL="0" indent="0">
              <a:buNone/>
            </a:pPr>
            <a:endParaRPr lang="lv-LV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027138"/>
              </p:ext>
            </p:extLst>
          </p:nvPr>
        </p:nvGraphicFramePr>
        <p:xfrm>
          <a:off x="1066800" y="4130040"/>
          <a:ext cx="403860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3008046147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01989844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93119041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400407581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721683743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272382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0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1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2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3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4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5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579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296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latin typeface="+mj-lt"/>
                        </a:rPr>
                        <a:t>3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latin typeface="+mj-lt"/>
                        </a:rPr>
                        <a:t>3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3</a:t>
                      </a:r>
                      <a:endParaRPr lang="lv-LV" sz="32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latin typeface="+mj-lt"/>
                        </a:rPr>
                        <a:t>3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latin typeface="+mj-lt"/>
                        </a:rPr>
                        <a:t>2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1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308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4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Case 2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prefix of P, which matches with suffix of t in T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805545"/>
            <a:ext cx="8058370" cy="35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Suffix Function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Reference #1: </a:t>
            </a:r>
            <a:r>
              <a:rPr lang="lv-LV" b="1" dirty="0" smtClean="0"/>
              <a:t>https</a:t>
            </a:r>
            <a:r>
              <a:rPr lang="lv-LV" b="1" dirty="0"/>
              <a:t>://www.geeksforgeeks.org/boyer-moore-algorithm-good-suffix-heuristic</a:t>
            </a:r>
            <a:r>
              <a:rPr lang="lv-LV" b="1" dirty="0" smtClean="0"/>
              <a:t>/</a:t>
            </a:r>
            <a:endParaRPr lang="en-US" b="1" dirty="0" smtClean="0"/>
          </a:p>
          <a:p>
            <a:r>
              <a:rPr lang="en-US" dirty="0" smtClean="0"/>
              <a:t>Pattern = A</a:t>
            </a:r>
            <a:r>
              <a:rPr lang="lv-LV" dirty="0"/>
              <a:t>B</a:t>
            </a:r>
            <a:r>
              <a:rPr lang="en-US" dirty="0" smtClean="0"/>
              <a:t>BAB</a:t>
            </a:r>
          </a:p>
          <a:p>
            <a:endParaRPr lang="en-US" dirty="0"/>
          </a:p>
          <a:p>
            <a:pPr marL="0" indent="0">
              <a:buNone/>
            </a:pPr>
            <a:endParaRPr lang="lv-LV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798290"/>
              </p:ext>
            </p:extLst>
          </p:nvPr>
        </p:nvGraphicFramePr>
        <p:xfrm>
          <a:off x="1066800" y="4130040"/>
          <a:ext cx="403860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3008046147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01989844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93119041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400407581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721683743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272382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0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1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2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3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4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5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579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C</a:t>
                      </a:r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296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latin typeface="+mj-lt"/>
                        </a:rPr>
                        <a:t>5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latin typeface="+mj-lt"/>
                        </a:rPr>
                        <a:t>5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latin typeface="+mj-lt"/>
                        </a:rPr>
                        <a:t>5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5</a:t>
                      </a:r>
                      <a:endParaRPr lang="lv-LV" sz="32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latin typeface="+mj-lt"/>
                        </a:rPr>
                        <a:t>3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1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308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Boyer Moore?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001000" cy="4434840"/>
          </a:xfrm>
        </p:spPr>
        <p:txBody>
          <a:bodyPr>
            <a:normAutofit/>
          </a:bodyPr>
          <a:lstStyle/>
          <a:p>
            <a:r>
              <a:rPr lang="en-US" dirty="0" smtClean="0"/>
              <a:t>Real-World text search (in Relational databases, Semantic Web, Anti-plagiarism or IT security) use a combination of approaches – BM is just one building block.</a:t>
            </a:r>
          </a:p>
          <a:p>
            <a:r>
              <a:rPr lang="en-US" dirty="0" smtClean="0"/>
              <a:t>Genetic Sequencing creates unusual challenges (genome letters A, C, G, T – make very short alphabet – but the searchable “texts” tend to be long).</a:t>
            </a:r>
          </a:p>
          <a:p>
            <a:r>
              <a:rPr lang="en-US" dirty="0" smtClean="0"/>
              <a:t>You may need to use string search to optimize other algorithms – like Regular Expression matching.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4009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Case 3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/>
              <a:t>P moves past t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710814"/>
            <a:ext cx="8087642" cy="370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Good Suffix may be Suboptimal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2971800"/>
            <a:ext cx="819053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Revisiting an Earlier Example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Pattern = CABAB</a:t>
            </a:r>
          </a:p>
          <a:p>
            <a:endParaRPr lang="en-US" dirty="0"/>
          </a:p>
          <a:p>
            <a:pPr marL="0" indent="0">
              <a:buNone/>
            </a:pPr>
            <a:endParaRPr lang="lv-LV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677175"/>
              </p:ext>
            </p:extLst>
          </p:nvPr>
        </p:nvGraphicFramePr>
        <p:xfrm>
          <a:off x="2209800" y="2560320"/>
          <a:ext cx="40386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3008046147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01989844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93119041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400407581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721683743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27238208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0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1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2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3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4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5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579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C</a:t>
                      </a:r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296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5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latin typeface="+mj-lt"/>
                        </a:rPr>
                        <a:t>5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latin typeface="+mj-lt"/>
                        </a:rPr>
                        <a:t>5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latin typeface="+mj-lt"/>
                        </a:rPr>
                        <a:t>2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6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2</a:t>
                      </a:r>
                      <a:endParaRPr lang="lv-LV" sz="36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1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3089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694374"/>
              </p:ext>
            </p:extLst>
          </p:nvPr>
        </p:nvGraphicFramePr>
        <p:xfrm>
          <a:off x="685797" y="4503420"/>
          <a:ext cx="5791206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025853812"/>
                    </a:ext>
                  </a:extLst>
                </a:gridCol>
                <a:gridCol w="723901">
                  <a:extLst>
                    <a:ext uri="{9D8B030D-6E8A-4147-A177-3AD203B41FA5}">
                      <a16:colId xmlns:a16="http://schemas.microsoft.com/office/drawing/2014/main" val="3008046147"/>
                    </a:ext>
                  </a:extLst>
                </a:gridCol>
                <a:gridCol w="723901">
                  <a:extLst>
                    <a:ext uri="{9D8B030D-6E8A-4147-A177-3AD203B41FA5}">
                      <a16:colId xmlns:a16="http://schemas.microsoft.com/office/drawing/2014/main" val="3019898440"/>
                    </a:ext>
                  </a:extLst>
                </a:gridCol>
                <a:gridCol w="723901">
                  <a:extLst>
                    <a:ext uri="{9D8B030D-6E8A-4147-A177-3AD203B41FA5}">
                      <a16:colId xmlns:a16="http://schemas.microsoft.com/office/drawing/2014/main" val="3931190410"/>
                    </a:ext>
                  </a:extLst>
                </a:gridCol>
                <a:gridCol w="723901">
                  <a:extLst>
                    <a:ext uri="{9D8B030D-6E8A-4147-A177-3AD203B41FA5}">
                      <a16:colId xmlns:a16="http://schemas.microsoft.com/office/drawing/2014/main" val="4004075811"/>
                    </a:ext>
                  </a:extLst>
                </a:gridCol>
                <a:gridCol w="723901">
                  <a:extLst>
                    <a:ext uri="{9D8B030D-6E8A-4147-A177-3AD203B41FA5}">
                      <a16:colId xmlns:a16="http://schemas.microsoft.com/office/drawing/2014/main" val="3721683743"/>
                    </a:ext>
                  </a:extLst>
                </a:gridCol>
                <a:gridCol w="723901">
                  <a:extLst>
                    <a:ext uri="{9D8B030D-6E8A-4147-A177-3AD203B41FA5}">
                      <a16:colId xmlns:a16="http://schemas.microsoft.com/office/drawing/2014/main" val="227238208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latin typeface="+mj-lt"/>
                        </a:rPr>
                        <a:t>Offset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0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1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2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3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4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5</a:t>
                      </a:r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579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Text</a:t>
                      </a:r>
                      <a:endParaRPr lang="lv-LV" sz="20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C</a:t>
                      </a:r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X</a:t>
                      </a:r>
                      <a:endParaRPr lang="lv-LV" sz="2800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..</a:t>
                      </a:r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296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Pattern</a:t>
                      </a:r>
                      <a:endParaRPr lang="lv-LV" sz="20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C</a:t>
                      </a:r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lang="lv-LV" sz="2800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smtClean="0">
                          <a:solidFill>
                            <a:srgbClr val="00B050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lang="lv-LV" sz="2800" dirty="0">
                        <a:solidFill>
                          <a:srgbClr val="00B05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3089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343400" y="4251960"/>
            <a:ext cx="685800" cy="2301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60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1190"/>
            <a:ext cx="2396336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3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Matching Problem</a:t>
            </a:r>
            <a:endParaRPr lang="lv-LV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1" y="2360171"/>
            <a:ext cx="8305799" cy="35394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v-LV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There is a </a:t>
            </a:r>
            <a:r>
              <a:rPr kumimoji="0" lang="en-US" altLang="lv-LV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ource Sans Pro" panose="020B0503030403020204" pitchFamily="34" charset="0"/>
              </a:rPr>
              <a:t>text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n-US" altLang="lv-LV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of length </a:t>
            </a:r>
            <a:r>
              <a:rPr kumimoji="0" lang="en-US" altLang="lv-LV" sz="28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n </a:t>
            </a:r>
            <a:r>
              <a:rPr kumimoji="0" lang="en-US" altLang="lv-LV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ource Sans Pro" panose="020B0503030403020204" pitchFamily="34" charset="0"/>
              </a:rPr>
              <a:t>characters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th-italic"/>
              </a:rPr>
              <a:t>T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in"/>
              </a:rPr>
              <a:t>=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th-italic"/>
              </a:rPr>
              <a:t>T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in"/>
              </a:rPr>
              <a:t>[0],…,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th-italic"/>
              </a:rPr>
              <a:t>T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in"/>
              </a:rPr>
              <a:t>[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th-italic"/>
              </a:rPr>
              <a:t>n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in"/>
              </a:rPr>
              <a:t>−1]</a:t>
            </a:r>
            <a:endParaRPr kumimoji="0" lang="lv-LV" altLang="lv-LV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Source Sans Pro" panose="020B05030304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v-LV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There is a </a:t>
            </a:r>
            <a:r>
              <a:rPr kumimoji="0" lang="lv-LV" altLang="lv-LV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ource Sans Pro" panose="020B0503030403020204" pitchFamily="34" charset="0"/>
              </a:rPr>
              <a:t>pattern</a:t>
            </a:r>
            <a:r>
              <a:rPr kumimoji="0" lang="en-US" altLang="lv-LV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(of m</a:t>
            </a:r>
            <a:r>
              <a:rPr kumimoji="0" lang="en-US" altLang="lv-LV" sz="28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characters; typically much shorter)</a:t>
            </a:r>
            <a:endParaRPr kumimoji="0" lang="lv-LV" altLang="lv-LV" sz="28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Source Sans Pro" panose="020B05030304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th-italic"/>
              </a:rPr>
              <a:t>P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in"/>
              </a:rPr>
              <a:t>=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th-italic"/>
              </a:rPr>
              <a:t>P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in"/>
              </a:rPr>
              <a:t>[0],…,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th-italic"/>
              </a:rPr>
              <a:t>P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in"/>
              </a:rPr>
              <a:t>[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th-italic"/>
              </a:rPr>
              <a:t>m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in"/>
              </a:rPr>
              <a:t>−1]</a:t>
            </a:r>
            <a:endParaRPr kumimoji="0" lang="lv-LV" altLang="lv-LV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v-LV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String matching algorithm should find </a:t>
            </a:r>
            <a:r>
              <a:rPr kumimoji="0" lang="en-US" altLang="lv-LV" sz="2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all</a:t>
            </a:r>
            <a:r>
              <a:rPr kumimoji="0" lang="en-US" altLang="lv-LV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n-US" altLang="lv-LV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ource Sans Pro" panose="020B0503030403020204" pitchFamily="34" charset="0"/>
              </a:rPr>
              <a:t>offsets</a:t>
            </a:r>
            <a:r>
              <a:rPr kumimoji="0" lang="en-US" altLang="lv-LV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(or </a:t>
            </a:r>
            <a:r>
              <a:rPr kumimoji="0" lang="en-US" altLang="lv-LV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ource Sans Pro" panose="020B0503030403020204" pitchFamily="34" charset="0"/>
              </a:rPr>
              <a:t>shifts</a:t>
            </a:r>
            <a:r>
              <a:rPr kumimoji="0" lang="en-US" altLang="lv-LV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)</a:t>
            </a:r>
            <a:r>
              <a:rPr kumimoji="0" lang="en-US" altLang="lv-LV" sz="28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in T, where pattern P starts.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lv-LV" sz="2800" baseline="0" dirty="0" smtClean="0">
                <a:solidFill>
                  <a:srgbClr val="222222"/>
                </a:solidFill>
                <a:latin typeface="Source Sans Pro" panose="020B0503030403020204" pitchFamily="34" charset="0"/>
              </a:rPr>
              <a:t>(A shift can take any value from 0</a:t>
            </a:r>
            <a:r>
              <a:rPr lang="en-US" altLang="lv-LV" sz="2800" dirty="0" smtClean="0">
                <a:solidFill>
                  <a:srgbClr val="222222"/>
                </a:solidFill>
                <a:latin typeface="Source Sans Pro" panose="020B0503030403020204" pitchFamily="34" charset="0"/>
              </a:rPr>
              <a:t> to </a:t>
            </a:r>
            <a:r>
              <a:rPr lang="en-US" altLang="lv-LV" sz="2800" i="1" dirty="0" smtClean="0">
                <a:solidFill>
                  <a:srgbClr val="222222"/>
                </a:solidFill>
                <a:latin typeface="Source Sans Pro" panose="020B0503030403020204" pitchFamily="34" charset="0"/>
              </a:rPr>
              <a:t>n-m</a:t>
            </a:r>
            <a:r>
              <a:rPr lang="en-US" altLang="lv-LV" sz="2800" dirty="0" smtClean="0">
                <a:solidFill>
                  <a:srgbClr val="222222"/>
                </a:solidFill>
                <a:latin typeface="Source Sans Pro" panose="020B0503030403020204" pitchFamily="34" charset="0"/>
              </a:rPr>
              <a:t>.)</a:t>
            </a:r>
            <a:endParaRPr kumimoji="0" lang="lv-LV" altLang="lv-LV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29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Prefixes and Suffixes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A prefix of a string: </a:t>
            </a:r>
            <a:br>
              <a:rPr lang="en-US" sz="2400" b="1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Substring that starts from the shift=0. 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“APPLE” has 6 </a:t>
            </a:r>
            <a:r>
              <a:rPr lang="en-US" sz="2400" i="1" dirty="0" smtClean="0">
                <a:solidFill>
                  <a:srgbClr val="0070C0"/>
                </a:solidFill>
                <a:latin typeface="+mj-lt"/>
              </a:rPr>
              <a:t>prefixes</a:t>
            </a: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P_0 = “”</a:t>
            </a:r>
          </a:p>
          <a:p>
            <a:pPr marL="0" indent="0">
              <a:buNone/>
            </a:pPr>
            <a:r>
              <a:rPr lang="en-US" sz="2400" dirty="0" smtClean="0">
                <a:latin typeface="Lucida Console" panose="020B0609040504020204" pitchFamily="49" charset="0"/>
              </a:rPr>
              <a:t>P_1 = “A”</a:t>
            </a:r>
          </a:p>
          <a:p>
            <a:pPr marL="0" indent="0">
              <a:buNone/>
            </a:pPr>
            <a:r>
              <a:rPr lang="en-US" sz="2400" dirty="0" smtClean="0">
                <a:latin typeface="Lucida Console" panose="020B0609040504020204" pitchFamily="49" charset="0"/>
              </a:rPr>
              <a:t>P_2 = “AP”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P_3 = “APP”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P_4 = “APPL”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P_5 = “APPLE”</a:t>
            </a:r>
          </a:p>
          <a:p>
            <a:pPr marL="0" indent="0">
              <a:buNone/>
            </a:pPr>
            <a:endParaRPr lang="lv-LV" sz="2400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A suffix of a string: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Substring that ends where the original string ends. </a:t>
            </a:r>
            <a:r>
              <a:rPr lang="en-US" sz="2400" dirty="0">
                <a:latin typeface="+mj-lt"/>
              </a:rPr>
              <a:t/>
            </a:r>
            <a:br>
              <a:rPr lang="en-US" sz="2400" dirty="0">
                <a:latin typeface="+mj-lt"/>
              </a:rPr>
            </a:br>
            <a:r>
              <a:rPr lang="en-US" sz="2400" dirty="0" smtClean="0">
                <a:latin typeface="+mj-lt"/>
              </a:rPr>
              <a:t>“APPLE” has 6 </a:t>
            </a:r>
            <a:r>
              <a:rPr lang="en-US" sz="2400" i="1" dirty="0" smtClean="0">
                <a:solidFill>
                  <a:srgbClr val="0070C0"/>
                </a:solidFill>
                <a:latin typeface="+mj-lt"/>
              </a:rPr>
              <a:t>suffixes</a:t>
            </a:r>
            <a:r>
              <a:rPr lang="en-US" sz="2400" dirty="0" smtClean="0">
                <a:latin typeface="+mj-lt"/>
              </a:rPr>
              <a:t>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latin typeface="Lucida Console" panose="020B0609040504020204" pitchFamily="49" charset="0"/>
              </a:rPr>
              <a:t>S_0 </a:t>
            </a:r>
            <a:r>
              <a:rPr lang="en-US" sz="2400" dirty="0">
                <a:latin typeface="Lucida Console" panose="020B0609040504020204" pitchFamily="49" charset="0"/>
              </a:rPr>
              <a:t>= “”</a:t>
            </a:r>
          </a:p>
          <a:p>
            <a:pPr marL="0" indent="0">
              <a:buNone/>
            </a:pPr>
            <a:r>
              <a:rPr lang="en-US" sz="2400" dirty="0" smtClean="0">
                <a:latin typeface="Lucida Console" panose="020B0609040504020204" pitchFamily="49" charset="0"/>
              </a:rPr>
              <a:t>S_1 </a:t>
            </a:r>
            <a:r>
              <a:rPr lang="en-US" sz="2400" dirty="0">
                <a:latin typeface="Lucida Console" panose="020B0609040504020204" pitchFamily="49" charset="0"/>
              </a:rPr>
              <a:t>= </a:t>
            </a:r>
            <a:r>
              <a:rPr lang="en-US" sz="2400" dirty="0" smtClean="0">
                <a:latin typeface="Lucida Console" panose="020B0609040504020204" pitchFamily="49" charset="0"/>
              </a:rPr>
              <a:t>“E”</a:t>
            </a:r>
            <a:endParaRPr lang="en-US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Lucida Console" panose="020B0609040504020204" pitchFamily="49" charset="0"/>
              </a:rPr>
              <a:t>S_2 </a:t>
            </a:r>
            <a:r>
              <a:rPr lang="en-US" sz="2400" dirty="0">
                <a:latin typeface="Lucida Console" panose="020B0609040504020204" pitchFamily="49" charset="0"/>
              </a:rPr>
              <a:t>= </a:t>
            </a:r>
            <a:r>
              <a:rPr lang="en-US" sz="2400" dirty="0" smtClean="0">
                <a:latin typeface="Lucida Console" panose="020B0609040504020204" pitchFamily="49" charset="0"/>
              </a:rPr>
              <a:t>“LE”</a:t>
            </a:r>
            <a:r>
              <a:rPr lang="en-US" sz="2400" dirty="0">
                <a:latin typeface="Lucida Console" panose="020B0609040504020204" pitchFamily="49" charset="0"/>
              </a:rPr>
              <a:t/>
            </a:r>
            <a:br>
              <a:rPr lang="en-US" sz="2400" dirty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S_3 </a:t>
            </a:r>
            <a:r>
              <a:rPr lang="en-US" sz="2400" dirty="0">
                <a:latin typeface="Lucida Console" panose="020B0609040504020204" pitchFamily="49" charset="0"/>
              </a:rPr>
              <a:t>= </a:t>
            </a:r>
            <a:r>
              <a:rPr lang="en-US" sz="2400" dirty="0" smtClean="0">
                <a:latin typeface="Lucida Console" panose="020B0609040504020204" pitchFamily="49" charset="0"/>
              </a:rPr>
              <a:t>“PLE”</a:t>
            </a:r>
            <a:r>
              <a:rPr lang="en-US" sz="2400" dirty="0">
                <a:latin typeface="Lucida Console" panose="020B0609040504020204" pitchFamily="49" charset="0"/>
              </a:rPr>
              <a:t/>
            </a:r>
            <a:br>
              <a:rPr lang="en-US" sz="2400" dirty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S_4 </a:t>
            </a:r>
            <a:r>
              <a:rPr lang="en-US" sz="2400" dirty="0">
                <a:latin typeface="Lucida Console" panose="020B0609040504020204" pitchFamily="49" charset="0"/>
              </a:rPr>
              <a:t>= </a:t>
            </a:r>
            <a:r>
              <a:rPr lang="en-US" sz="2400" dirty="0" smtClean="0">
                <a:latin typeface="Lucida Console" panose="020B0609040504020204" pitchFamily="49" charset="0"/>
              </a:rPr>
              <a:t>“PPLE”</a:t>
            </a:r>
            <a:r>
              <a:rPr lang="en-US" sz="2400" dirty="0">
                <a:latin typeface="Lucida Console" panose="020B0609040504020204" pitchFamily="49" charset="0"/>
              </a:rPr>
              <a:t/>
            </a:r>
            <a:br>
              <a:rPr lang="en-US" sz="2400" dirty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S_5 </a:t>
            </a:r>
            <a:r>
              <a:rPr lang="en-US" sz="2400" dirty="0">
                <a:latin typeface="Lucida Console" panose="020B0609040504020204" pitchFamily="49" charset="0"/>
              </a:rPr>
              <a:t>= “APPLE”</a:t>
            </a:r>
          </a:p>
          <a:p>
            <a:pPr marL="0" indent="0">
              <a:buNone/>
            </a:pP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413654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Boyer-Moore Algorithm</a:t>
            </a:r>
            <a:endParaRPr lang="lv-LV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6601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Initial Idea behind KMP</a:t>
            </a:r>
            <a:endParaRPr lang="lv-LV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+mj-lt"/>
              </a:rPr>
              <a:t>Boyer-Moore also keeps the “current offset” – variable s. </a:t>
            </a:r>
          </a:p>
          <a:p>
            <a:r>
              <a:rPr lang="en-US" dirty="0" smtClean="0">
                <a:latin typeface="+mj-lt"/>
              </a:rPr>
              <a:t>It starts comparing the last symbols </a:t>
            </a:r>
            <a:r>
              <a:rPr lang="lv-LV" dirty="0" smtClean="0">
                <a:latin typeface="+mj-lt"/>
              </a:rPr>
              <a:t>(</a:t>
            </a:r>
            <a:r>
              <a:rPr lang="lv-LV" dirty="0">
                <a:latin typeface="+mj-lt"/>
              </a:rPr>
              <a:t>P[m−1] </a:t>
            </a:r>
            <a:r>
              <a:rPr lang="en-US" dirty="0" smtClean="0">
                <a:latin typeface="+mj-lt"/>
              </a:rPr>
              <a:t>and</a:t>
            </a:r>
            <a:r>
              <a:rPr lang="lv-LV" dirty="0" smtClean="0">
                <a:latin typeface="+mj-lt"/>
              </a:rPr>
              <a:t> T[</a:t>
            </a:r>
            <a:r>
              <a:rPr lang="en-US" dirty="0" smtClean="0">
                <a:latin typeface="+mj-lt"/>
              </a:rPr>
              <a:t>s</a:t>
            </a:r>
            <a:r>
              <a:rPr lang="lv-LV" dirty="0" smtClean="0">
                <a:latin typeface="+mj-lt"/>
              </a:rPr>
              <a:t>+m</a:t>
            </a:r>
            <a:r>
              <a:rPr lang="lv-LV" dirty="0">
                <a:latin typeface="+mj-lt"/>
              </a:rPr>
              <a:t>−1</a:t>
            </a:r>
            <a:r>
              <a:rPr lang="lv-LV" dirty="0" smtClean="0">
                <a:latin typeface="+mj-lt"/>
              </a:rPr>
              <a:t>])</a:t>
            </a:r>
            <a:r>
              <a:rPr lang="en-US" dirty="0" smtClean="0">
                <a:latin typeface="+mj-lt"/>
              </a:rPr>
              <a:t> – then move backwards</a:t>
            </a:r>
            <a:r>
              <a:rPr lang="lv-LV" dirty="0" smtClean="0">
                <a:latin typeface="+mj-lt"/>
              </a:rPr>
              <a:t>. </a:t>
            </a:r>
            <a:r>
              <a:rPr lang="en-US" dirty="0" smtClean="0">
                <a:latin typeface="+mj-lt"/>
              </a:rPr>
              <a:t>In the case of a mismatch, the offset can increase by much more than 1 symbol. </a:t>
            </a:r>
            <a:endParaRPr lang="lv-LV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For the “average case” – if </a:t>
            </a:r>
            <a:r>
              <a:rPr lang="lv-LV" dirty="0" smtClean="0">
                <a:latin typeface="+mj-lt"/>
              </a:rPr>
              <a:t>T[</a:t>
            </a:r>
            <a:r>
              <a:rPr lang="en-US" dirty="0" smtClean="0">
                <a:latin typeface="+mj-lt"/>
              </a:rPr>
              <a:t>s</a:t>
            </a:r>
            <a:r>
              <a:rPr lang="lv-LV" dirty="0" smtClean="0">
                <a:latin typeface="+mj-lt"/>
              </a:rPr>
              <a:t>+m</a:t>
            </a:r>
            <a:r>
              <a:rPr lang="lv-LV" dirty="0">
                <a:latin typeface="+mj-lt"/>
              </a:rPr>
              <a:t>−1] </a:t>
            </a:r>
            <a:r>
              <a:rPr lang="en-US" dirty="0" smtClean="0">
                <a:latin typeface="+mj-lt"/>
              </a:rPr>
              <a:t>is a character that differs from any symbol in </a:t>
            </a:r>
            <a:r>
              <a:rPr lang="lv-LV" dirty="0" smtClean="0">
                <a:latin typeface="+mj-lt"/>
              </a:rPr>
              <a:t>P[0</a:t>
            </a:r>
            <a:r>
              <a:rPr lang="lv-LV" dirty="0">
                <a:latin typeface="+mj-lt"/>
              </a:rPr>
              <a:t>],…,P[m−1], </a:t>
            </a:r>
            <a:r>
              <a:rPr lang="en-US" dirty="0" smtClean="0">
                <a:latin typeface="+mj-lt"/>
              </a:rPr>
              <a:t>the offset can increment by m (the whole length of the pattern).</a:t>
            </a:r>
            <a:endParaRPr lang="lv-LV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KMP always needs </a:t>
            </a:r>
            <a:r>
              <a:rPr lang="lv-LV" dirty="0" smtClean="0">
                <a:latin typeface="+mj-lt"/>
              </a:rPr>
              <a:t>O(n</a:t>
            </a:r>
            <a:r>
              <a:rPr lang="lv-LV" dirty="0">
                <a:latin typeface="+mj-lt"/>
              </a:rPr>
              <a:t>) </a:t>
            </a:r>
            <a:r>
              <a:rPr lang="en-US" dirty="0" smtClean="0">
                <a:latin typeface="+mj-lt"/>
              </a:rPr>
              <a:t>comparisons, but Boyer-Moore algorithm may typically perform just</a:t>
            </a:r>
            <a:r>
              <a:rPr lang="lv-LV" dirty="0" smtClean="0">
                <a:latin typeface="+mj-lt"/>
              </a:rPr>
              <a:t> </a:t>
            </a:r>
            <a:r>
              <a:rPr lang="lv-LV" dirty="0">
                <a:latin typeface="+mj-lt"/>
              </a:rPr>
              <a:t>O(n/m) </a:t>
            </a:r>
            <a:r>
              <a:rPr lang="en-US" dirty="0" smtClean="0">
                <a:latin typeface="+mj-lt"/>
              </a:rPr>
              <a:t>comparisons</a:t>
            </a:r>
            <a:r>
              <a:rPr lang="lv-LV" dirty="0" smtClean="0">
                <a:latin typeface="+mj-lt"/>
              </a:rPr>
              <a:t>. (</a:t>
            </a:r>
            <a:r>
              <a:rPr lang="en-US" dirty="0" smtClean="0">
                <a:latin typeface="+mj-lt"/>
              </a:rPr>
              <a:t>The worst case time for Boyer-Moore is not better than that for the KMP.</a:t>
            </a:r>
            <a:r>
              <a:rPr lang="lv-LV" dirty="0" smtClean="0">
                <a:latin typeface="+mj-lt"/>
              </a:rPr>
              <a:t>)</a:t>
            </a:r>
            <a:endParaRPr lang="lv-LV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55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 Pseudocode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 smtClean="0">
                <a:latin typeface="+mj-lt"/>
              </a:rPr>
              <a:t>BM</a:t>
            </a:r>
            <a:r>
              <a:rPr lang="lv-LV" b="1" u="sng" dirty="0" smtClean="0">
                <a:latin typeface="+mj-lt"/>
              </a:rPr>
              <a:t>_Matcher(T</a:t>
            </a:r>
            <a:r>
              <a:rPr lang="lv-LV" b="1" u="sng" dirty="0">
                <a:latin typeface="+mj-lt"/>
              </a:rPr>
              <a:t>, P)</a:t>
            </a:r>
          </a:p>
          <a:p>
            <a:pPr marL="0" indent="0">
              <a:buNone/>
            </a:pPr>
            <a:r>
              <a:rPr lang="lv-LV" dirty="0">
                <a:latin typeface="+mj-lt"/>
              </a:rPr>
              <a:t>1	n=T.length</a:t>
            </a:r>
          </a:p>
          <a:p>
            <a:pPr marL="0" indent="0">
              <a:buNone/>
            </a:pPr>
            <a:r>
              <a:rPr lang="lv-LV" dirty="0">
                <a:latin typeface="+mj-lt"/>
              </a:rPr>
              <a:t>2	m=P.length</a:t>
            </a:r>
          </a:p>
          <a:p>
            <a:pPr marL="0" indent="0">
              <a:buNone/>
            </a:pPr>
            <a:r>
              <a:rPr lang="lv-LV" dirty="0">
                <a:latin typeface="+mj-lt"/>
              </a:rPr>
              <a:t>3	s=0</a:t>
            </a:r>
          </a:p>
          <a:p>
            <a:pPr marL="0" indent="0">
              <a:buNone/>
            </a:pPr>
            <a:r>
              <a:rPr lang="lv-LV" dirty="0">
                <a:latin typeface="+mj-lt"/>
              </a:rPr>
              <a:t>4	while s≤n−m</a:t>
            </a:r>
          </a:p>
          <a:p>
            <a:pPr marL="0" indent="0">
              <a:buNone/>
            </a:pPr>
            <a:r>
              <a:rPr lang="lv-LV" dirty="0">
                <a:latin typeface="+mj-lt"/>
              </a:rPr>
              <a:t>5	</a:t>
            </a:r>
            <a:r>
              <a:rPr lang="en-US" dirty="0" smtClean="0">
                <a:latin typeface="+mj-lt"/>
              </a:rPr>
              <a:t>     </a:t>
            </a:r>
            <a:r>
              <a:rPr lang="lv-LV" dirty="0" smtClean="0">
                <a:latin typeface="+mj-lt"/>
              </a:rPr>
              <a:t>j=m</a:t>
            </a:r>
            <a:endParaRPr lang="lv-LV" dirty="0">
              <a:latin typeface="+mj-lt"/>
            </a:endParaRPr>
          </a:p>
          <a:p>
            <a:pPr marL="0" indent="0">
              <a:buNone/>
            </a:pPr>
            <a:r>
              <a:rPr lang="lv-LV" dirty="0">
                <a:latin typeface="+mj-lt"/>
              </a:rPr>
              <a:t>6	</a:t>
            </a:r>
            <a:r>
              <a:rPr lang="en-US" dirty="0" smtClean="0">
                <a:latin typeface="+mj-lt"/>
              </a:rPr>
              <a:t>          </a:t>
            </a:r>
            <a:r>
              <a:rPr lang="lv-LV" dirty="0" smtClean="0">
                <a:latin typeface="+mj-lt"/>
              </a:rPr>
              <a:t>while </a:t>
            </a:r>
            <a:r>
              <a:rPr lang="lv-LV" dirty="0">
                <a:latin typeface="+mj-lt"/>
              </a:rPr>
              <a:t>j&gt;0 and P[j−1]=T[s+j−1] do</a:t>
            </a:r>
          </a:p>
          <a:p>
            <a:pPr marL="0" indent="0">
              <a:buNone/>
            </a:pPr>
            <a:r>
              <a:rPr lang="lv-LV" dirty="0">
                <a:latin typeface="+mj-lt"/>
              </a:rPr>
              <a:t>7	</a:t>
            </a:r>
            <a:r>
              <a:rPr lang="en-US" dirty="0" smtClean="0">
                <a:latin typeface="+mj-lt"/>
              </a:rPr>
              <a:t>               </a:t>
            </a:r>
            <a:r>
              <a:rPr lang="lv-LV" dirty="0" smtClean="0">
                <a:latin typeface="+mj-lt"/>
              </a:rPr>
              <a:t>j=j</a:t>
            </a:r>
            <a:r>
              <a:rPr lang="lv-LV" dirty="0">
                <a:latin typeface="+mj-lt"/>
              </a:rPr>
              <a:t>−1</a:t>
            </a:r>
          </a:p>
          <a:p>
            <a:pPr marL="0" indent="0">
              <a:buNone/>
            </a:pPr>
            <a:r>
              <a:rPr lang="lv-LV" dirty="0">
                <a:latin typeface="+mj-lt"/>
              </a:rPr>
              <a:t>8	</a:t>
            </a:r>
            <a:r>
              <a:rPr lang="en-US" dirty="0" smtClean="0">
                <a:latin typeface="+mj-lt"/>
              </a:rPr>
              <a:t>          </a:t>
            </a:r>
            <a:r>
              <a:rPr lang="lv-LV" dirty="0" smtClean="0">
                <a:latin typeface="+mj-lt"/>
              </a:rPr>
              <a:t>if </a:t>
            </a:r>
            <a:r>
              <a:rPr lang="lv-LV" dirty="0">
                <a:latin typeface="+mj-lt"/>
              </a:rPr>
              <a:t>j=0 then</a:t>
            </a:r>
          </a:p>
          <a:p>
            <a:pPr marL="0" indent="0">
              <a:buNone/>
            </a:pPr>
            <a:r>
              <a:rPr lang="lv-LV" dirty="0">
                <a:latin typeface="+mj-lt"/>
              </a:rPr>
              <a:t>9	</a:t>
            </a:r>
            <a:r>
              <a:rPr lang="en-US" dirty="0" smtClean="0">
                <a:latin typeface="+mj-lt"/>
              </a:rPr>
              <a:t>               </a:t>
            </a:r>
            <a:r>
              <a:rPr lang="lv-LV" dirty="0" smtClean="0">
                <a:latin typeface="+mj-lt"/>
              </a:rPr>
              <a:t>print “</a:t>
            </a:r>
            <a:r>
              <a:rPr lang="en-US" dirty="0" smtClean="0">
                <a:latin typeface="+mj-lt"/>
              </a:rPr>
              <a:t>Pattern appears with an offset</a:t>
            </a:r>
            <a:r>
              <a:rPr lang="lv-LV" dirty="0" smtClean="0">
                <a:latin typeface="+mj-lt"/>
              </a:rPr>
              <a:t>” </a:t>
            </a:r>
            <a:r>
              <a:rPr lang="lv-LV" dirty="0">
                <a:latin typeface="+mj-lt"/>
              </a:rPr>
              <a:t>s</a:t>
            </a:r>
          </a:p>
          <a:p>
            <a:pPr marL="0" indent="0">
              <a:buNone/>
            </a:pPr>
            <a:r>
              <a:rPr lang="lv-LV" dirty="0">
                <a:latin typeface="+mj-lt"/>
              </a:rPr>
              <a:t>10	</a:t>
            </a:r>
            <a:r>
              <a:rPr lang="en-US" dirty="0" smtClean="0">
                <a:latin typeface="+mj-lt"/>
              </a:rPr>
              <a:t>               </a:t>
            </a:r>
            <a:r>
              <a:rPr lang="lv-LV" dirty="0" smtClean="0">
                <a:latin typeface="+mj-lt"/>
              </a:rPr>
              <a:t>s=s+</a:t>
            </a:r>
            <a:r>
              <a:rPr lang="el-GR" dirty="0">
                <a:latin typeface="+mj-lt"/>
              </a:rPr>
              <a:t>γ[0]</a:t>
            </a:r>
          </a:p>
          <a:p>
            <a:pPr marL="0" indent="0">
              <a:buNone/>
            </a:pPr>
            <a:r>
              <a:rPr lang="el-GR" dirty="0">
                <a:latin typeface="+mj-lt"/>
              </a:rPr>
              <a:t>11	</a:t>
            </a:r>
            <a:r>
              <a:rPr lang="en-US" dirty="0" smtClean="0">
                <a:latin typeface="+mj-lt"/>
              </a:rPr>
              <a:t>          </a:t>
            </a:r>
            <a:r>
              <a:rPr lang="lv-LV" dirty="0" smtClean="0">
                <a:latin typeface="+mj-lt"/>
              </a:rPr>
              <a:t>else </a:t>
            </a:r>
            <a:r>
              <a:rPr lang="lv-LV" dirty="0">
                <a:latin typeface="+mj-lt"/>
              </a:rPr>
              <a:t>s=s+max(</a:t>
            </a:r>
            <a:r>
              <a:rPr lang="el-GR" dirty="0">
                <a:latin typeface="+mj-lt"/>
              </a:rPr>
              <a:t>γ[</a:t>
            </a:r>
            <a:r>
              <a:rPr lang="lv-LV" dirty="0">
                <a:latin typeface="+mj-lt"/>
              </a:rPr>
              <a:t>j],j−1−</a:t>
            </a:r>
            <a:r>
              <a:rPr lang="el-GR" dirty="0">
                <a:latin typeface="+mj-lt"/>
              </a:rPr>
              <a:t>λ[</a:t>
            </a:r>
            <a:r>
              <a:rPr lang="lv-LV" dirty="0">
                <a:latin typeface="+mj-lt"/>
              </a:rPr>
              <a:t>T[s+j−1]])</a:t>
            </a:r>
          </a:p>
        </p:txBody>
      </p:sp>
    </p:spTree>
    <p:extLst>
      <p:ext uri="{BB962C8B-B14F-4D97-AF65-F5344CB8AC3E}">
        <p14:creationId xmlns:p14="http://schemas.microsoft.com/office/powerpoint/2010/main" val="35889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Character Function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</a:t>
            </a:r>
            <a:r>
              <a:rPr lang="en-US" dirty="0" smtClean="0"/>
              <a:t>  - denotes the “bad character function”.</a:t>
            </a:r>
            <a:endParaRPr lang="en-US" dirty="0"/>
          </a:p>
          <a:p>
            <a:r>
              <a:rPr lang="el-GR" dirty="0" smtClean="0"/>
              <a:t>γ</a:t>
            </a:r>
            <a:r>
              <a:rPr lang="en-US" dirty="0" smtClean="0"/>
              <a:t> – denotes the “good suffix function.</a:t>
            </a:r>
            <a:endParaRPr lang="el-GR" dirty="0"/>
          </a:p>
          <a:p>
            <a:pPr marL="0" indent="0">
              <a:buNone/>
            </a:pPr>
            <a:r>
              <a:rPr lang="en-US" b="1" dirty="0" smtClean="0"/>
              <a:t>Definition:</a:t>
            </a:r>
            <a:r>
              <a:rPr lang="en-US" dirty="0" smtClean="0"/>
              <a:t> Bad character function has non-negative value for any character that is contained in the pattern P. </a:t>
            </a:r>
            <a:br>
              <a:rPr lang="en-US" dirty="0" smtClean="0"/>
            </a:br>
            <a:r>
              <a:rPr lang="en-US" dirty="0" smtClean="0"/>
              <a:t>For every character x in P – find the maximal </a:t>
            </a:r>
            <a:r>
              <a:rPr lang="lv-LV" dirty="0" smtClean="0"/>
              <a:t>i</a:t>
            </a:r>
            <a:r>
              <a:rPr lang="lv-LV" dirty="0"/>
              <a:t>, </a:t>
            </a:r>
            <a:r>
              <a:rPr lang="en-US" dirty="0" smtClean="0"/>
              <a:t>where</a:t>
            </a:r>
            <a:r>
              <a:rPr lang="lv-LV" dirty="0" smtClean="0"/>
              <a:t> </a:t>
            </a:r>
            <a:r>
              <a:rPr lang="lv-LV" dirty="0"/>
              <a:t>P[i]=x.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</a:t>
            </a:r>
            <a:r>
              <a:rPr lang="lv-LV" dirty="0" smtClean="0"/>
              <a:t> </a:t>
            </a:r>
            <a:r>
              <a:rPr lang="en-US" dirty="0" smtClean="0"/>
              <a:t>character </a:t>
            </a:r>
            <a:r>
              <a:rPr lang="lv-LV" dirty="0" smtClean="0"/>
              <a:t>x </a:t>
            </a:r>
            <a:r>
              <a:rPr lang="en-US" dirty="0"/>
              <a:t> </a:t>
            </a:r>
            <a:r>
              <a:rPr lang="en-US" dirty="0" smtClean="0"/>
              <a:t>is not present in P, then we assume </a:t>
            </a:r>
            <a:r>
              <a:rPr lang="el-GR" dirty="0" smtClean="0"/>
              <a:t>λ[</a:t>
            </a:r>
            <a:r>
              <a:rPr lang="lv-LV" dirty="0"/>
              <a:t>x]=−</a:t>
            </a:r>
            <a:r>
              <a:rPr lang="lv-LV" dirty="0" smtClean="0"/>
              <a:t>1</a:t>
            </a:r>
            <a:r>
              <a:rPr lang="en-US" dirty="0" smtClean="0"/>
              <a:t>   but we do not need to include such values in our function explicitly (there may be too many).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093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Character F-n Example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v-LV" dirty="0" smtClean="0"/>
              <a:t>P=abcab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char indexing in the pattern is 0-based. For example, </a:t>
            </a:r>
            <a:r>
              <a:rPr lang="el-GR" dirty="0" smtClean="0"/>
              <a:t>λ</a:t>
            </a:r>
            <a:r>
              <a:rPr lang="en-US" dirty="0" smtClean="0"/>
              <a:t>(‘c’)=2, because the letter “c” is the third letter in the pattern P.</a:t>
            </a:r>
          </a:p>
          <a:p>
            <a:r>
              <a:rPr lang="en-US" dirty="0" smtClean="0"/>
              <a:t>For practical reasons, you memorize just these three values of </a:t>
            </a:r>
            <a:r>
              <a:rPr lang="el-GR" dirty="0" smtClean="0"/>
              <a:t>λ</a:t>
            </a:r>
            <a:r>
              <a:rPr lang="en-US" dirty="0" smtClean="0"/>
              <a:t> (and if the table of </a:t>
            </a:r>
            <a:r>
              <a:rPr lang="el-GR" dirty="0" smtClean="0"/>
              <a:t>λ</a:t>
            </a:r>
            <a:r>
              <a:rPr lang="en-US" dirty="0" smtClean="0"/>
              <a:t> does not contain some character, then -1 is the default value of </a:t>
            </a:r>
            <a:r>
              <a:rPr lang="el-GR" dirty="0" smtClean="0"/>
              <a:t>λ</a:t>
            </a:r>
            <a:r>
              <a:rPr lang="en-US" dirty="0" smtClean="0"/>
              <a:t>. So it is defined for ALL characters; you just do not write them explicitly.)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62" y="2419350"/>
            <a:ext cx="3800475" cy="1409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86401" y="2133600"/>
            <a:ext cx="838200" cy="16954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324602" y="2502408"/>
            <a:ext cx="1142998" cy="393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71772" y="1856077"/>
            <a:ext cx="2844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Implicit values for any </a:t>
            </a:r>
          </a:p>
          <a:p>
            <a:r>
              <a:rPr lang="en-US" dirty="0" smtClean="0">
                <a:latin typeface="+mj-lt"/>
              </a:rPr>
              <a:t>other character, except </a:t>
            </a:r>
            <a:r>
              <a:rPr lang="en-US" dirty="0" err="1" smtClean="0">
                <a:latin typeface="+mj-lt"/>
              </a:rPr>
              <a:t>a,b,c</a:t>
            </a:r>
            <a:endParaRPr lang="lv-LV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09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10214</TotalTime>
  <Words>763</Words>
  <Application>Microsoft Office PowerPoint</Application>
  <PresentationFormat>On-screen Show (4:3)</PresentationFormat>
  <Paragraphs>193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Cambria Math</vt:lpstr>
      <vt:lpstr>Constantia</vt:lpstr>
      <vt:lpstr>Arial</vt:lpstr>
      <vt:lpstr>MathJax_Math-italic</vt:lpstr>
      <vt:lpstr>Wingdings 2</vt:lpstr>
      <vt:lpstr>Source Sans Pro</vt:lpstr>
      <vt:lpstr>MathJax_Typewriter</vt:lpstr>
      <vt:lpstr>Lucida Console</vt:lpstr>
      <vt:lpstr>Calibri</vt:lpstr>
      <vt:lpstr>MathJax_Main</vt:lpstr>
      <vt:lpstr>Flow</vt:lpstr>
      <vt:lpstr>String matching algorithms</vt:lpstr>
      <vt:lpstr>Why Boyer Moore?</vt:lpstr>
      <vt:lpstr>String Matching Problem</vt:lpstr>
      <vt:lpstr>Reminder: Prefixes and Suffixes</vt:lpstr>
      <vt:lpstr>Boyer-Moore Algorithm</vt:lpstr>
      <vt:lpstr>The Initial Idea behind KMP</vt:lpstr>
      <vt:lpstr>BM Pseudocode</vt:lpstr>
      <vt:lpstr>Bad Character Function</vt:lpstr>
      <vt:lpstr>Bad Character F-n Example</vt:lpstr>
      <vt:lpstr>Bad Character F-n Pseudocode</vt:lpstr>
      <vt:lpstr>Intuition for Good Suffix Rule</vt:lpstr>
      <vt:lpstr>Formal Definition (just in terms of pattern P)</vt:lpstr>
      <vt:lpstr>Good Suffix Pseudocode</vt:lpstr>
      <vt:lpstr>BM Algorithm Example</vt:lpstr>
      <vt:lpstr>Good Suffix Function</vt:lpstr>
      <vt:lpstr>Case 1</vt:lpstr>
      <vt:lpstr>Good Suffix Function</vt:lpstr>
      <vt:lpstr>Case 2</vt:lpstr>
      <vt:lpstr>Good Suffix Function</vt:lpstr>
      <vt:lpstr>Case 3</vt:lpstr>
      <vt:lpstr>Good Suffix may be Suboptimal</vt:lpstr>
      <vt:lpstr>Revisiting an Earlier Example</vt:lpstr>
      <vt:lpstr>PowerPoint Presentation</vt:lpstr>
    </vt:vector>
  </TitlesOfParts>
  <Company>Monmouth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Foundations: Logic and Proofs</dc:title>
  <dc:creator>Richard Scherl</dc:creator>
  <cp:lastModifiedBy>Kalvis Apsītis</cp:lastModifiedBy>
  <cp:revision>702</cp:revision>
  <dcterms:created xsi:type="dcterms:W3CDTF">2013-11-08T19:53:15Z</dcterms:created>
  <dcterms:modified xsi:type="dcterms:W3CDTF">2020-04-13T14:13:45Z</dcterms:modified>
</cp:coreProperties>
</file>